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7" r:id="rId7"/>
    <p:sldId id="272" r:id="rId8"/>
    <p:sldId id="266" r:id="rId9"/>
    <p:sldId id="257" r:id="rId10"/>
    <p:sldId id="258" r:id="rId11"/>
    <p:sldId id="259" r:id="rId12"/>
    <p:sldId id="260" r:id="rId13"/>
    <p:sldId id="261" r:id="rId14"/>
    <p:sldId id="262" r:id="rId15"/>
    <p:sldId id="264" r:id="rId16"/>
    <p:sldId id="263" r:id="rId17"/>
    <p:sldId id="271" r:id="rId18"/>
    <p:sldId id="265" r:id="rId19"/>
    <p:sldId id="276" r:id="rId20"/>
    <p:sldId id="273" r:id="rId21"/>
    <p:sldId id="279" r:id="rId22"/>
    <p:sldId id="274" r:id="rId23"/>
    <p:sldId id="280" r:id="rId24"/>
    <p:sldId id="281" r:id="rId25"/>
    <p:sldId id="282" r:id="rId26"/>
    <p:sldId id="275" r:id="rId27"/>
    <p:sldId id="283" r:id="rId28"/>
    <p:sldId id="284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0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5859-1CBC-4E42-879E-2C139C86C626}" type="datetimeFigureOut">
              <a:rPr lang="it-IT" smtClean="0"/>
              <a:t>25/11/2014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C75-24E3-469B-82E4-EDB213B43B3D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5859-1CBC-4E42-879E-2C139C86C626}" type="datetimeFigureOut">
              <a:rPr lang="it-IT" smtClean="0"/>
              <a:t>25/11/2014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C75-24E3-469B-82E4-EDB213B43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5859-1CBC-4E42-879E-2C139C86C626}" type="datetimeFigureOut">
              <a:rPr lang="it-IT" smtClean="0"/>
              <a:t>25/11/2014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C75-24E3-469B-82E4-EDB213B43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5859-1CBC-4E42-879E-2C139C86C626}" type="datetimeFigureOut">
              <a:rPr lang="it-IT" smtClean="0"/>
              <a:t>25/11/2014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C75-24E3-469B-82E4-EDB213B43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5859-1CBC-4E42-879E-2C139C86C626}" type="datetimeFigureOut">
              <a:rPr lang="it-IT" smtClean="0"/>
              <a:t>25/11/2014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C75-24E3-469B-82E4-EDB213B43B3D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5859-1CBC-4E42-879E-2C139C86C626}" type="datetimeFigureOut">
              <a:rPr lang="it-IT" smtClean="0"/>
              <a:t>25/11/2014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C75-24E3-469B-82E4-EDB213B43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5859-1CBC-4E42-879E-2C139C86C626}" type="datetimeFigureOut">
              <a:rPr lang="it-IT" smtClean="0"/>
              <a:t>25/11/2014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C75-24E3-469B-82E4-EDB213B43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5859-1CBC-4E42-879E-2C139C86C626}" type="datetimeFigureOut">
              <a:rPr lang="it-IT" smtClean="0"/>
              <a:t>25/11/2014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97BC75-24E3-469B-82E4-EDB213B43B3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5859-1CBC-4E42-879E-2C139C86C626}" type="datetimeFigureOut">
              <a:rPr lang="it-IT" smtClean="0"/>
              <a:t>25/11/2014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C75-24E3-469B-82E4-EDB213B43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5859-1CBC-4E42-879E-2C139C86C626}" type="datetimeFigureOut">
              <a:rPr lang="it-IT" smtClean="0"/>
              <a:t>25/11/2014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797BC75-24E3-469B-82E4-EDB213B43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65F5859-1CBC-4E42-879E-2C139C86C626}" type="datetimeFigureOut">
              <a:rPr lang="it-IT" smtClean="0"/>
              <a:t>25/11/2014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C75-24E3-469B-82E4-EDB213B43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5F5859-1CBC-4E42-879E-2C139C86C626}" type="datetimeFigureOut">
              <a:rPr lang="it-IT" smtClean="0"/>
              <a:t>25/11/2014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97BC75-24E3-469B-82E4-EDB213B43B3D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367240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sz="3200" dirty="0" smtClean="0"/>
              <a:t>Misure di accompagnamento alle </a:t>
            </a:r>
            <a:br>
              <a:rPr lang="it-IT" sz="3200" dirty="0" smtClean="0"/>
            </a:br>
            <a:r>
              <a:rPr lang="it-IT" sz="3200" dirty="0" smtClean="0"/>
              <a:t>Indicazioni Nazionali 2012</a:t>
            </a:r>
            <a:br>
              <a:rPr lang="it-IT" sz="3200" dirty="0" smtClean="0"/>
            </a:br>
            <a:r>
              <a:rPr lang="it-IT" sz="3200" dirty="0" smtClean="0"/>
              <a:t>per la </a:t>
            </a:r>
            <a:br>
              <a:rPr lang="it-IT" sz="3200" dirty="0" smtClean="0"/>
            </a:br>
            <a:r>
              <a:rPr lang="it-IT" sz="3200" dirty="0" smtClean="0"/>
              <a:t>Scuola dell’Infanzia e del I ciclo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FF00"/>
                </a:solidFill>
                <a:effectLst/>
              </a:rPr>
              <a:t>Progetto  “Atella … e non solo”</a:t>
            </a:r>
            <a:endParaRPr lang="it-IT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Indicazioni Nazionali 2012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09" t="13360" r="9430" b="29364"/>
          <a:stretch>
            <a:fillRect/>
          </a:stretch>
        </p:blipFill>
        <p:spPr bwMode="auto">
          <a:xfrm>
            <a:off x="683568" y="1287593"/>
            <a:ext cx="8156906" cy="451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Indicazioni Nazionali 2012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09" t="13360" r="9620" b="81401"/>
          <a:stretch>
            <a:fillRect/>
          </a:stretch>
        </p:blipFill>
        <p:spPr bwMode="auto">
          <a:xfrm>
            <a:off x="683568" y="1287593"/>
            <a:ext cx="8136904" cy="41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2176" t="18329" r="10305" b="61984"/>
          <a:stretch>
            <a:fillRect/>
          </a:stretch>
        </p:blipFill>
        <p:spPr bwMode="auto">
          <a:xfrm>
            <a:off x="369876" y="2318441"/>
            <a:ext cx="8316924" cy="230425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Indicazioni Nazionali 2012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09" t="13360" r="9620" b="81401"/>
          <a:stretch>
            <a:fillRect/>
          </a:stretch>
        </p:blipFill>
        <p:spPr bwMode="auto">
          <a:xfrm>
            <a:off x="683568" y="1287593"/>
            <a:ext cx="8136904" cy="41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2915" t="45891" r="10305" b="23594"/>
          <a:stretch>
            <a:fillRect/>
          </a:stretch>
        </p:blipFill>
        <p:spPr bwMode="auto">
          <a:xfrm>
            <a:off x="534906" y="2132856"/>
            <a:ext cx="821355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Indicazioni Nazionali 2012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09" t="13360" r="9620" b="81401"/>
          <a:stretch>
            <a:fillRect/>
          </a:stretch>
        </p:blipFill>
        <p:spPr bwMode="auto">
          <a:xfrm>
            <a:off x="683568" y="1287593"/>
            <a:ext cx="8136904" cy="41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2915" t="55734" r="10305" b="26547"/>
          <a:stretch>
            <a:fillRect/>
          </a:stretch>
        </p:blipFill>
        <p:spPr bwMode="auto">
          <a:xfrm>
            <a:off x="467544" y="2348880"/>
            <a:ext cx="83209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Indicazioni Nazionali 2012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09" t="13360" r="9620" b="81401"/>
          <a:stretch>
            <a:fillRect/>
          </a:stretch>
        </p:blipFill>
        <p:spPr bwMode="auto">
          <a:xfrm>
            <a:off x="683568" y="1287593"/>
            <a:ext cx="8136904" cy="41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2915" t="34078" r="10235" b="48509"/>
          <a:stretch>
            <a:fillRect/>
          </a:stretch>
        </p:blipFill>
        <p:spPr bwMode="auto">
          <a:xfrm>
            <a:off x="463754" y="2348880"/>
            <a:ext cx="828471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Primo ciclo - Matematica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2915" t="15846" r="10950" b="68148"/>
          <a:stretch>
            <a:fillRect/>
          </a:stretch>
        </p:blipFill>
        <p:spPr bwMode="auto">
          <a:xfrm>
            <a:off x="395536" y="1628800"/>
            <a:ext cx="84969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Primo ciclo - Matematica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2915" t="31852" r="10950" b="38856"/>
          <a:stretch>
            <a:fillRect/>
          </a:stretch>
        </p:blipFill>
        <p:spPr bwMode="auto">
          <a:xfrm>
            <a:off x="251520" y="1700808"/>
            <a:ext cx="84969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Primo ciclo - Matematica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2915" t="61144" r="10305" b="25430"/>
          <a:stretch>
            <a:fillRect/>
          </a:stretch>
        </p:blipFill>
        <p:spPr bwMode="auto">
          <a:xfrm>
            <a:off x="251520" y="2132856"/>
            <a:ext cx="85689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Primo ciclo - Matematica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3264" t="74510" r="10305" b="6250"/>
          <a:stretch>
            <a:fillRect/>
          </a:stretch>
        </p:blipFill>
        <p:spPr bwMode="auto">
          <a:xfrm>
            <a:off x="611560" y="1916832"/>
            <a:ext cx="79928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dirty="0" smtClean="0"/>
              <a:t>Progetto “Atella … e non solo”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50405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it-IT" sz="3600" dirty="0" smtClean="0">
                <a:solidFill>
                  <a:srgbClr val="FFFF00"/>
                </a:solidFill>
              </a:rPr>
              <a:t>Prima fase</a:t>
            </a:r>
          </a:p>
          <a:p>
            <a:pPr algn="ctr">
              <a:buNone/>
            </a:pPr>
            <a:r>
              <a:rPr lang="it-IT" sz="3600" dirty="0" smtClean="0">
                <a:solidFill>
                  <a:srgbClr val="FFFF00"/>
                </a:solidFill>
              </a:rPr>
              <a:t>Aspetti chiave individuati</a:t>
            </a:r>
          </a:p>
          <a:p>
            <a:pPr algn="ctr">
              <a:buNone/>
            </a:pPr>
            <a:endParaRPr lang="it-IT" dirty="0"/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C000"/>
                </a:solidFill>
              </a:rPr>
              <a:t>Prescrizione, chiara e precisa, solo per le competenze (e non anche per i contenuti)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00B050"/>
                </a:solidFill>
              </a:rPr>
              <a:t>Eliminazione di procedure di memorizzazione  e di calcolo 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00B0F0"/>
                </a:solidFill>
              </a:rPr>
              <a:t>Sollecitazione all’uso di tecnologie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FF00"/>
                </a:solidFill>
              </a:rPr>
              <a:t>Stili cognitivi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C000"/>
                </a:solidFill>
              </a:rPr>
              <a:t>Matematica per problemi reali e non esercizi a carattere ripetitivo (no mera memorizzazione e applicazione regole e definizioni)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00B050"/>
                </a:solidFill>
              </a:rPr>
              <a:t>Eliminazione di sequenze di contributi disciplinari e nozioni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00B0F0"/>
                </a:solidFill>
              </a:rPr>
              <a:t>Valutazione per competenze</a:t>
            </a:r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 smtClean="0">
                <a:effectLst/>
              </a:rPr>
              <a:t>Progetto  “Atella … e non solo”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2700" dirty="0" err="1" smtClean="0">
                <a:effectLst/>
              </a:rPr>
              <a:t>Scuola-polo</a:t>
            </a:r>
            <a:r>
              <a:rPr lang="it-IT" sz="2700" dirty="0" smtClean="0">
                <a:effectLst/>
              </a:rPr>
              <a:t>:  </a:t>
            </a:r>
            <a:r>
              <a:rPr lang="it-IT" sz="3600" dirty="0" smtClean="0">
                <a:effectLst/>
              </a:rPr>
              <a:t/>
            </a:r>
            <a:br>
              <a:rPr lang="it-IT" sz="3600" dirty="0" smtClean="0">
                <a:effectLst/>
              </a:rPr>
            </a:br>
            <a:r>
              <a:rPr lang="it-IT" sz="3100" dirty="0" smtClean="0">
                <a:solidFill>
                  <a:srgbClr val="FFFF00"/>
                </a:solidFill>
                <a:effectLst/>
              </a:rPr>
              <a:t>I.C. “…” Orta di Atella (CE)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Collaborazione didattica: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100" dirty="0" smtClean="0">
                <a:solidFill>
                  <a:srgbClr val="E2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Università degli Studi di Salerno</a:t>
            </a:r>
            <a:br>
              <a:rPr lang="it-IT" sz="3100" dirty="0" smtClean="0">
                <a:solidFill>
                  <a:srgbClr val="E2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100" dirty="0" smtClean="0">
                <a:solidFill>
                  <a:srgbClr val="E2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Dipartimento DISUFF</a:t>
            </a:r>
            <a:br>
              <a:rPr lang="it-IT" sz="3100" dirty="0" smtClean="0">
                <a:solidFill>
                  <a:srgbClr val="E2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100" dirty="0" smtClean="0">
                <a:solidFill>
                  <a:srgbClr val="E2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Maurizio Sibilio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2700" dirty="0" smtClean="0"/>
              <a:t>Scuole afferenti:</a:t>
            </a:r>
            <a:br>
              <a:rPr lang="it-IT" sz="2700" dirty="0" smtClean="0"/>
            </a:br>
            <a:r>
              <a:rPr lang="it-IT" sz="2700" dirty="0" smtClean="0">
                <a:solidFill>
                  <a:srgbClr val="00B050"/>
                </a:solidFill>
              </a:rPr>
              <a:t>- Orta di Atella</a:t>
            </a:r>
            <a:br>
              <a:rPr lang="it-IT" sz="2700" dirty="0" smtClean="0">
                <a:solidFill>
                  <a:srgbClr val="00B050"/>
                </a:solidFill>
              </a:rPr>
            </a:br>
            <a:r>
              <a:rPr lang="it-IT" sz="2700" dirty="0" smtClean="0">
                <a:solidFill>
                  <a:srgbClr val="00B050"/>
                </a:solidFill>
              </a:rPr>
              <a:t>- Sant’Arpino</a:t>
            </a:r>
            <a:br>
              <a:rPr lang="it-IT" sz="2700" dirty="0" smtClean="0">
                <a:solidFill>
                  <a:srgbClr val="00B050"/>
                </a:solidFill>
              </a:rPr>
            </a:br>
            <a:r>
              <a:rPr lang="it-IT" sz="2700" dirty="0" smtClean="0">
                <a:solidFill>
                  <a:srgbClr val="00B050"/>
                </a:solidFill>
              </a:rPr>
              <a:t>- Carinaro</a:t>
            </a:r>
            <a:br>
              <a:rPr lang="it-IT" sz="2700" dirty="0" smtClean="0">
                <a:solidFill>
                  <a:srgbClr val="00B050"/>
                </a:solidFill>
              </a:rPr>
            </a:br>
            <a:r>
              <a:rPr lang="it-IT" sz="2700" dirty="0" smtClean="0">
                <a:solidFill>
                  <a:srgbClr val="00B050"/>
                </a:solidFill>
              </a:rPr>
              <a:t>- </a:t>
            </a:r>
            <a:r>
              <a:rPr lang="it-IT" sz="2700" dirty="0" err="1" smtClean="0">
                <a:solidFill>
                  <a:srgbClr val="00B050"/>
                </a:solidFill>
              </a:rPr>
              <a:t>succivo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Progetto “Atella … e non solo”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700808"/>
            <a:ext cx="8820472" cy="4320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Seconda fase – Incontri pomeridiani con esperti</a:t>
            </a:r>
          </a:p>
          <a:p>
            <a:pPr algn="ctr">
              <a:buNone/>
            </a:pPr>
            <a:endParaRPr lang="it-IT" dirty="0"/>
          </a:p>
          <a:p>
            <a:pPr marL="274638" indent="-274638">
              <a:buFontTx/>
              <a:buChar char="-"/>
            </a:pPr>
            <a:r>
              <a:rPr lang="it-IT" dirty="0" smtClean="0">
                <a:solidFill>
                  <a:srgbClr val="00B050"/>
                </a:solidFill>
              </a:rPr>
              <a:t>Analisi di documentazioni proposte dagli esperti</a:t>
            </a:r>
          </a:p>
          <a:p>
            <a:pPr marL="274638" indent="-238125">
              <a:buFontTx/>
              <a:buChar char="-"/>
            </a:pPr>
            <a:r>
              <a:rPr lang="it-IT" dirty="0" smtClean="0">
                <a:solidFill>
                  <a:srgbClr val="FFC000"/>
                </a:solidFill>
              </a:rPr>
              <a:t>Individuazione di strategie didattiche innovative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dirty="0" smtClean="0"/>
              <a:t>Progetto “Atella … e non solo”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50405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3600" dirty="0" smtClean="0">
                <a:solidFill>
                  <a:srgbClr val="FFFF00"/>
                </a:solidFill>
              </a:rPr>
              <a:t>Seconda fase</a:t>
            </a:r>
          </a:p>
          <a:p>
            <a:pPr algn="ctr">
              <a:buNone/>
            </a:pPr>
            <a:r>
              <a:rPr lang="it-IT" sz="3600" dirty="0" smtClean="0">
                <a:solidFill>
                  <a:srgbClr val="FFFF00"/>
                </a:solidFill>
              </a:rPr>
              <a:t>Strategie didattiche innovative individuate</a:t>
            </a:r>
          </a:p>
          <a:p>
            <a:pPr algn="ctr">
              <a:buNone/>
            </a:pPr>
            <a:endParaRPr lang="it-IT" dirty="0"/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C000"/>
                </a:solidFill>
              </a:rPr>
              <a:t>Didattica per competenze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00B050"/>
                </a:solidFill>
              </a:rPr>
              <a:t>Uso di rubrica di valutazione delle competenze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00B0F0"/>
                </a:solidFill>
              </a:rPr>
              <a:t>Individuazione di indicatori e livelli di competenze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FF00"/>
                </a:solidFill>
              </a:rPr>
              <a:t>Uso di ipermedia per la didattica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C000"/>
                </a:solidFill>
              </a:rPr>
              <a:t>Uso di software didattici e di software per lo sviluppo della didattica (</a:t>
            </a:r>
            <a:r>
              <a:rPr lang="it-IT" dirty="0" smtClean="0">
                <a:solidFill>
                  <a:srgbClr val="00B0F0"/>
                </a:solidFill>
              </a:rPr>
              <a:t>SCRATCH</a:t>
            </a:r>
            <a:r>
              <a:rPr lang="it-IT" dirty="0" smtClean="0">
                <a:solidFill>
                  <a:srgbClr val="FFC000"/>
                </a:solidFill>
              </a:rPr>
              <a:t> del MIT)</a:t>
            </a:r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Progetto “Atella … e non solo”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28800"/>
            <a:ext cx="8820472" cy="43924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Terza fase</a:t>
            </a:r>
          </a:p>
          <a:p>
            <a:pPr algn="ctr">
              <a:buNone/>
            </a:pPr>
            <a:endParaRPr lang="it-IT" dirty="0"/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FF00"/>
                </a:solidFill>
              </a:rPr>
              <a:t>Proposta di progetto verticale per la Matematica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dirty="0" smtClean="0"/>
              <a:t>Progetto “Atella … e non solo”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5040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dirty="0" smtClean="0">
                <a:solidFill>
                  <a:srgbClr val="FFFF00"/>
                </a:solidFill>
              </a:rPr>
              <a:t>Terza fase</a:t>
            </a:r>
          </a:p>
          <a:p>
            <a:pPr algn="ctr">
              <a:buNone/>
            </a:pPr>
            <a:r>
              <a:rPr lang="it-IT" sz="3600" dirty="0" smtClean="0">
                <a:solidFill>
                  <a:srgbClr val="FFFF00"/>
                </a:solidFill>
              </a:rPr>
              <a:t>Proposta di progetto didattico verticale </a:t>
            </a:r>
          </a:p>
          <a:p>
            <a:pPr algn="ctr">
              <a:buNone/>
            </a:pPr>
            <a:r>
              <a:rPr lang="it-IT" sz="3600" dirty="0" smtClean="0">
                <a:solidFill>
                  <a:srgbClr val="FFFF00"/>
                </a:solidFill>
              </a:rPr>
              <a:t>per la Matematica</a:t>
            </a:r>
          </a:p>
          <a:p>
            <a:pPr algn="ctr">
              <a:buNone/>
            </a:pPr>
            <a:endParaRPr lang="it-IT" dirty="0"/>
          </a:p>
          <a:p>
            <a:pPr algn="just">
              <a:buFontTx/>
              <a:buChar char="-"/>
            </a:pPr>
            <a:r>
              <a:rPr lang="it-IT" dirty="0" smtClean="0"/>
              <a:t>Sviluppo verticale di un percorso didattico per la Matematica, dai tre anni fino alla conclusione del primo ciclo, fondato sull’uso del software “Scratch” del M.I.T.</a:t>
            </a:r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dirty="0" smtClean="0"/>
              <a:t>Progetto “Atella … e non solo”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0405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Terza fase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Proposta di progetto didattico verticale 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per la Matematica</a:t>
            </a:r>
          </a:p>
          <a:p>
            <a:pPr algn="ctr">
              <a:buNone/>
            </a:pPr>
            <a:endParaRPr lang="it-IT" dirty="0"/>
          </a:p>
          <a:p>
            <a:pPr marL="93663" indent="-17463" algn="just">
              <a:buNone/>
            </a:pPr>
            <a:r>
              <a:rPr lang="it-IT" dirty="0" smtClean="0"/>
              <a:t>Lo “Scratch” è un software sviluppato e verificato didatticamente dal Massachusetts </a:t>
            </a:r>
            <a:r>
              <a:rPr lang="it-IT" dirty="0" err="1" smtClean="0"/>
              <a:t>Institute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Technologies e utilizzato nel mondo in tutti gli ordini e gradi di scuola, dall’infanzia all’Università.</a:t>
            </a:r>
          </a:p>
          <a:p>
            <a:pPr marL="93663" indent="-17463" algn="just">
              <a:buNone/>
            </a:pPr>
            <a:r>
              <a:rPr lang="it-IT" dirty="0" smtClean="0"/>
              <a:t>Consente di applicare praticamente tutte le strategie didattiche attualmente individuate come fondamentali per la formazione e l’apprendimento.</a:t>
            </a:r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dirty="0" smtClean="0"/>
              <a:t>Progetto “Atella … e non solo”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04056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Terza fase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Proposta di progetto didattico verticale 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per la Matematica</a:t>
            </a:r>
          </a:p>
          <a:p>
            <a:pPr algn="ctr">
              <a:buNone/>
            </a:pPr>
            <a:endParaRPr lang="it-IT" dirty="0"/>
          </a:p>
          <a:p>
            <a:pPr marL="93663" indent="-17463" algn="just">
              <a:buNone/>
            </a:pPr>
            <a:r>
              <a:rPr lang="it-IT" dirty="0" smtClean="0"/>
              <a:t>Lo “Scratch”, infatti:</a:t>
            </a:r>
          </a:p>
          <a:p>
            <a:pPr marL="274638" indent="-274638" algn="just">
              <a:buFontTx/>
              <a:buChar char="-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00B050"/>
                </a:solidFill>
              </a:rPr>
              <a:t>Permette di disegnare e animare personaggi</a:t>
            </a:r>
          </a:p>
          <a:p>
            <a:pPr marL="274638" indent="-274638" algn="just">
              <a:buFontTx/>
              <a:buChar char="-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00B0F0"/>
                </a:solidFill>
              </a:rPr>
              <a:t>Consente di produrre videogiochi tramite programmazione logico-matematica a qualsiasi livello</a:t>
            </a:r>
          </a:p>
          <a:p>
            <a:pPr marL="274638" indent="-274638" algn="just">
              <a:buFontTx/>
              <a:buChar char="-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FFFF00"/>
                </a:solidFill>
              </a:rPr>
              <a:t>Stimola lo svolgimento di percorsi logici, aritmetici, geometrici, linguistici</a:t>
            </a:r>
          </a:p>
          <a:p>
            <a:pPr marL="274638" indent="-274638" algn="just">
              <a:buFontTx/>
              <a:buChar char="-"/>
            </a:pP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C000"/>
                </a:solidFill>
              </a:rPr>
              <a:t>Stimola il brainstorming, la scoperta guidata, il </a:t>
            </a:r>
            <a:r>
              <a:rPr lang="it-IT" dirty="0" err="1" smtClean="0">
                <a:solidFill>
                  <a:srgbClr val="FFC000"/>
                </a:solidFill>
              </a:rPr>
              <a:t>problem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solving</a:t>
            </a:r>
            <a:r>
              <a:rPr lang="it-IT" dirty="0" smtClean="0">
                <a:solidFill>
                  <a:srgbClr val="FFC000"/>
                </a:solidFill>
              </a:rPr>
              <a:t>, la </a:t>
            </a:r>
            <a:r>
              <a:rPr lang="it-IT" dirty="0" err="1" smtClean="0">
                <a:solidFill>
                  <a:srgbClr val="FFC000"/>
                </a:solidFill>
              </a:rPr>
              <a:t>peer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education</a:t>
            </a:r>
            <a:r>
              <a:rPr lang="it-IT" dirty="0" smtClean="0">
                <a:solidFill>
                  <a:srgbClr val="FFC000"/>
                </a:solidFill>
              </a:rPr>
              <a:t>, il tutoring e tante altre metodologie didattiche</a:t>
            </a:r>
          </a:p>
          <a:p>
            <a:pPr marL="93663" indent="-17463" algn="just"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Progetto “Atella … e non solo”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772816"/>
            <a:ext cx="8820472" cy="4248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Quarta fase – Attività laboratoriali con tutor</a:t>
            </a:r>
          </a:p>
          <a:p>
            <a:pPr algn="ctr">
              <a:buNone/>
            </a:pPr>
            <a:endParaRPr lang="it-IT" dirty="0"/>
          </a:p>
          <a:p>
            <a:pPr marL="274638" indent="-238125">
              <a:buFontTx/>
              <a:buChar char="-"/>
            </a:pPr>
            <a:r>
              <a:rPr lang="it-IT" dirty="0" smtClean="0">
                <a:solidFill>
                  <a:srgbClr val="00B050"/>
                </a:solidFill>
              </a:rPr>
              <a:t>Sperimentazione laboratoriale di fasi del progetto</a:t>
            </a:r>
          </a:p>
          <a:p>
            <a:pPr marL="274638" indent="-238125">
              <a:buFontTx/>
              <a:buChar char="-"/>
            </a:pPr>
            <a:r>
              <a:rPr lang="it-IT" dirty="0" smtClean="0">
                <a:solidFill>
                  <a:srgbClr val="FFC000"/>
                </a:solidFill>
              </a:rPr>
              <a:t>Stesura del progetto definitivo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dirty="0" smtClean="0"/>
              <a:t>Progetto “Atella … e non solo”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0405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Quarta fase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Risultati attività laboratoriali e stesura progetto definitivo</a:t>
            </a:r>
          </a:p>
          <a:p>
            <a:pPr algn="ctr">
              <a:buNone/>
            </a:pPr>
            <a:endParaRPr lang="it-IT" dirty="0"/>
          </a:p>
          <a:p>
            <a:pPr marL="93663" indent="-17463" algn="just">
              <a:buNone/>
            </a:pPr>
            <a:r>
              <a:rPr lang="it-IT" dirty="0" smtClean="0"/>
              <a:t>Un uso di Scratch è stato proposto dagli esperti agli alunni di alcune classi, dall’infanzia alla secondaria di I grado, riscuotendo un notevole successo in termini di:</a:t>
            </a:r>
          </a:p>
          <a:p>
            <a:pPr marL="365125" indent="-273050" algn="just">
              <a:buFontTx/>
              <a:buChar char="-"/>
            </a:pPr>
            <a:r>
              <a:rPr lang="it-IT" dirty="0" smtClean="0"/>
              <a:t>Interesse</a:t>
            </a:r>
          </a:p>
          <a:p>
            <a:pPr marL="365125" indent="-273050" algn="just">
              <a:buFontTx/>
              <a:buChar char="-"/>
            </a:pPr>
            <a:r>
              <a:rPr lang="it-IT" dirty="0" smtClean="0"/>
              <a:t>Partecipazione</a:t>
            </a:r>
          </a:p>
          <a:p>
            <a:pPr marL="365125" indent="-273050" algn="just">
              <a:buFontTx/>
              <a:buChar char="-"/>
            </a:pPr>
            <a:r>
              <a:rPr lang="it-IT" dirty="0" smtClean="0"/>
              <a:t>Scoperta e consolidamento di regole, applicazioni, proprietà logiche, aritmetiche, geometriche</a:t>
            </a:r>
          </a:p>
          <a:p>
            <a:pPr marL="365125" indent="-273050" algn="just">
              <a:buFontTx/>
              <a:buChar char="-"/>
            </a:pPr>
            <a:r>
              <a:rPr lang="it-IT" dirty="0" smtClean="0"/>
              <a:t>Potenziamento di abilità di lateralizzazione e di orientamento nel piano e nello spazio</a:t>
            </a:r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dirty="0" smtClean="0"/>
              <a:t>Progetto “Atella … e non solo”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980728"/>
            <a:ext cx="8136904" cy="5040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Quarta fase</a:t>
            </a:r>
          </a:p>
          <a:p>
            <a:pPr algn="ctr"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Risultati attività laboratoriali e stesura progetto definitivo</a:t>
            </a:r>
          </a:p>
          <a:p>
            <a:pPr algn="ctr">
              <a:buNone/>
            </a:pPr>
            <a:endParaRPr lang="it-IT" dirty="0"/>
          </a:p>
          <a:p>
            <a:pPr marL="366713" indent="-17463" algn="just">
              <a:buNone/>
            </a:pPr>
            <a:r>
              <a:rPr lang="it-IT" dirty="0" smtClean="0"/>
              <a:t>I risultati sono stati analizzati, discussi e utilizzati per il completamento del progetto didattico verticale della Matematica</a:t>
            </a:r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8208912" cy="2492896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>
                <a:effectLst/>
              </a:rPr>
              <a:t/>
            </a:r>
            <a:br>
              <a:rPr lang="it-IT" sz="3600" dirty="0" smtClean="0">
                <a:effectLst/>
              </a:rPr>
            </a:br>
            <a:r>
              <a:rPr lang="it-IT" sz="2700" dirty="0" smtClean="0">
                <a:effectLst/>
              </a:rPr>
              <a:t>- Scuola dell’infanzia Orta di Atella –2 sezioni</a:t>
            </a:r>
            <a:br>
              <a:rPr lang="it-IT" sz="2700" dirty="0" smtClean="0">
                <a:effectLst/>
              </a:rPr>
            </a:br>
            <a:r>
              <a:rPr lang="it-IT" sz="2700" dirty="0" smtClean="0">
                <a:effectLst/>
              </a:rPr>
              <a:t>- Scuola primaria Orta di Atella –  4 classi prime </a:t>
            </a:r>
            <a:br>
              <a:rPr lang="it-IT" sz="2700" dirty="0" smtClean="0">
                <a:effectLst/>
              </a:rPr>
            </a:br>
            <a:r>
              <a:rPr lang="it-IT" sz="2700" dirty="0" smtClean="0">
                <a:effectLst/>
              </a:rPr>
              <a:t>- Scuola secondaria di I grado Orta di Atella –4  classi</a:t>
            </a:r>
            <a:br>
              <a:rPr lang="it-IT" sz="2700" dirty="0" smtClean="0">
                <a:effectLst/>
              </a:rPr>
            </a:br>
            <a:r>
              <a:rPr lang="it-IT" sz="2700" dirty="0" smtClean="0">
                <a:effectLst/>
              </a:rPr>
              <a:t>- Scuola  «S. Arpino» – 2 classi prime,2  sezioni sc. Infanzia,2 classi sc.sec.1°grado</a:t>
            </a:r>
            <a:br>
              <a:rPr lang="it-IT" sz="2700" dirty="0" smtClean="0">
                <a:effectLst/>
              </a:rPr>
            </a:br>
            <a:r>
              <a:rPr lang="it-IT" sz="2700" dirty="0" smtClean="0">
                <a:effectLst/>
              </a:rPr>
              <a:t>- Scuola </a:t>
            </a:r>
            <a:r>
              <a:rPr lang="it-IT" sz="2700" dirty="0" err="1" smtClean="0">
                <a:effectLst/>
              </a:rPr>
              <a:t>succivo</a:t>
            </a:r>
            <a:r>
              <a:rPr lang="it-IT" sz="2700" dirty="0" smtClean="0">
                <a:effectLst/>
              </a:rPr>
              <a:t> – 2 sezioni sc. Infanzia ,2  classi prime</a:t>
            </a:r>
            <a:br>
              <a:rPr lang="it-IT" sz="2700" dirty="0" smtClean="0">
                <a:effectLst/>
              </a:rPr>
            </a:br>
            <a:r>
              <a:rPr lang="it-IT" sz="2700" dirty="0" smtClean="0">
                <a:effectLst/>
              </a:rPr>
              <a:t>- Scuola </a:t>
            </a:r>
            <a:r>
              <a:rPr lang="it-IT" sz="2700" dirty="0" err="1" smtClean="0">
                <a:effectLst/>
              </a:rPr>
              <a:t>carinaro</a:t>
            </a:r>
            <a:r>
              <a:rPr lang="it-IT" sz="2700" dirty="0" smtClean="0">
                <a:effectLst/>
              </a:rPr>
              <a:t>- 2 sez. </a:t>
            </a:r>
            <a:r>
              <a:rPr lang="it-IT" sz="2700" dirty="0" err="1" smtClean="0">
                <a:effectLst/>
              </a:rPr>
              <a:t>sc.infanzia</a:t>
            </a:r>
            <a:r>
              <a:rPr lang="it-IT" sz="2700" dirty="0" smtClean="0">
                <a:effectLst/>
              </a:rPr>
              <a:t> - 2 classi prime-2 classi </a:t>
            </a:r>
            <a:r>
              <a:rPr lang="it-IT" sz="2700" dirty="0" smtClean="0">
                <a:effectLst/>
              </a:rPr>
              <a:t>sc.sec.1°grado</a:t>
            </a:r>
            <a:br>
              <a:rPr lang="it-IT" sz="2700" dirty="0" smtClean="0">
                <a:effectLst/>
              </a:rPr>
            </a:br>
            <a:r>
              <a:rPr lang="it-IT" sz="2700" dirty="0" smtClean="0">
                <a:effectLst/>
              </a:rPr>
              <a:t>Scuola paritaria «</a:t>
            </a:r>
            <a:r>
              <a:rPr lang="it-IT" sz="2700" dirty="0" err="1" smtClean="0">
                <a:effectLst/>
              </a:rPr>
              <a:t>Magilandia</a:t>
            </a:r>
            <a:r>
              <a:rPr lang="it-IT" sz="2700" dirty="0" smtClean="0">
                <a:effectLst/>
              </a:rPr>
              <a:t>» </a:t>
            </a:r>
            <a:r>
              <a:rPr lang="it-IT" sz="2700" smtClean="0">
                <a:effectLst/>
              </a:rPr>
              <a:t>1 sezione</a:t>
            </a:r>
            <a:r>
              <a:rPr lang="it-IT" sz="2700" dirty="0" smtClean="0">
                <a:effectLst/>
              </a:rPr>
              <a:t/>
            </a:r>
            <a:br>
              <a:rPr lang="it-IT" sz="2700" dirty="0" smtClean="0">
                <a:effectLst/>
              </a:rPr>
            </a:b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sp>
        <p:nvSpPr>
          <p:cNvPr id="3" name="Rettangolo 2"/>
          <p:cNvSpPr/>
          <p:nvPr/>
        </p:nvSpPr>
        <p:spPr>
          <a:xfrm>
            <a:off x="755576" y="26064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Progetto  “Atella … e non solo”</a:t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Classi partecipanti:</a:t>
            </a:r>
            <a:endParaRPr lang="it-IT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Progetto “Atella … e non solo”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/>
          <a:lstStyle/>
          <a:p>
            <a:pPr algn="ctr">
              <a:buNone/>
            </a:pPr>
            <a:r>
              <a:rPr lang="it-IT" dirty="0" smtClean="0">
                <a:solidFill>
                  <a:srgbClr val="FFC000"/>
                </a:solidFill>
              </a:rPr>
              <a:t>Calendario delle attività</a:t>
            </a:r>
          </a:p>
          <a:p>
            <a:pPr algn="ctr">
              <a:buNone/>
            </a:pPr>
            <a:endParaRPr lang="it-IT" dirty="0"/>
          </a:p>
          <a:p>
            <a:pPr algn="ctr">
              <a:buNone/>
            </a:pPr>
            <a:r>
              <a:rPr lang="it-IT" dirty="0" smtClean="0"/>
              <a:t>n. 30 ore totali di lezione</a:t>
            </a:r>
          </a:p>
          <a:p>
            <a:pPr algn="ctr">
              <a:buNone/>
            </a:pPr>
            <a:r>
              <a:rPr lang="it-IT" dirty="0" smtClean="0"/>
              <a:t>n. 15 ore totali di attività laboratoriali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Progetto “Atella … e non solo”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7525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dirty="0" smtClean="0">
              <a:solidFill>
                <a:srgbClr val="92D050"/>
              </a:solidFill>
            </a:endParaRPr>
          </a:p>
          <a:p>
            <a:pPr algn="ctr">
              <a:buNone/>
            </a:pPr>
            <a:r>
              <a:rPr lang="it-IT" dirty="0" smtClean="0">
                <a:solidFill>
                  <a:srgbClr val="92D050"/>
                </a:solidFill>
              </a:rPr>
              <a:t>Obiettivo del corso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>
                <a:solidFill>
                  <a:srgbClr val="FFFF00"/>
                </a:solidFill>
              </a:rPr>
              <a:t>Progettare un percorso didattico verticale </a:t>
            </a:r>
          </a:p>
          <a:p>
            <a:pPr algn="ctr">
              <a:buNone/>
            </a:pPr>
            <a:r>
              <a:rPr lang="it-IT" dirty="0" smtClean="0">
                <a:solidFill>
                  <a:srgbClr val="FFFF00"/>
                </a:solidFill>
              </a:rPr>
              <a:t>per la Scuola dell’Infanzia e del I ciclo relativamente alla Matematica</a:t>
            </a:r>
          </a:p>
          <a:p>
            <a:pPr algn="ctr">
              <a:buNone/>
            </a:pPr>
            <a:endParaRPr lang="it-IT" dirty="0"/>
          </a:p>
          <a:p>
            <a:pPr>
              <a:buFontTx/>
              <a:buChar char="-"/>
            </a:pP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Progetto “Atella … e non solo”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75252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</a:rPr>
              <a:t>Passi della progettazione</a:t>
            </a:r>
          </a:p>
          <a:p>
            <a:pPr algn="ctr">
              <a:buNone/>
            </a:pPr>
            <a:endParaRPr lang="it-IT" dirty="0"/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C000"/>
                </a:solidFill>
              </a:rPr>
              <a:t>Analisi delle indicazioni Nazionali 2012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FF00"/>
                </a:solidFill>
              </a:rPr>
              <a:t>Individuazione degli aspetti salienti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00B050"/>
                </a:solidFill>
              </a:rPr>
              <a:t>Analisi di documentazioni proposte dagli esperti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C000"/>
                </a:solidFill>
              </a:rPr>
              <a:t>Individuazione di strategie didattiche innovative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FF00"/>
                </a:solidFill>
              </a:rPr>
              <a:t>Proposta di progetto verticale per la Matematica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00B050"/>
                </a:solidFill>
              </a:rPr>
              <a:t>Sperimentazione laboratoriale di fasi del progetto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C000"/>
                </a:solidFill>
              </a:rPr>
              <a:t>Stesura del progetto definitivo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Progetto “Atella … e non solo”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75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Prima fase</a:t>
            </a:r>
          </a:p>
          <a:p>
            <a:pPr algn="ctr">
              <a:buNone/>
            </a:pPr>
            <a:r>
              <a:rPr lang="it-IT" dirty="0" smtClean="0"/>
              <a:t>Incontri pomeridiani con esperti</a:t>
            </a:r>
          </a:p>
          <a:p>
            <a:pPr algn="ctr">
              <a:buNone/>
            </a:pPr>
            <a:endParaRPr lang="it-IT" dirty="0"/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C000"/>
                </a:solidFill>
              </a:rPr>
              <a:t>Analisi delle indicazioni Nazionali 2012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FF00"/>
                </a:solidFill>
              </a:rPr>
              <a:t>Individuazione degli aspetti chiave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Indicazioni Nazionali 2012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176" t="27188" r="9567" b="32453"/>
          <a:stretch>
            <a:fillRect/>
          </a:stretch>
        </p:blipFill>
        <p:spPr bwMode="auto">
          <a:xfrm>
            <a:off x="442956" y="908720"/>
            <a:ext cx="83775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Indicazioni Nazionali 2012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771" t="56248" r="10795" b="25075"/>
          <a:stretch>
            <a:fillRect/>
          </a:stretch>
        </p:blipFill>
        <p:spPr bwMode="auto">
          <a:xfrm>
            <a:off x="539552" y="1628800"/>
            <a:ext cx="82089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nologi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894</TotalTime>
  <Words>681</Words>
  <Application>Microsoft Office PowerPoint</Application>
  <PresentationFormat>Presentazione su schermo (4:3)</PresentationFormat>
  <Paragraphs>126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Arial</vt:lpstr>
      <vt:lpstr>Franklin Gothic Book</vt:lpstr>
      <vt:lpstr>Wingdings 2</vt:lpstr>
      <vt:lpstr>Tecnologia</vt:lpstr>
      <vt:lpstr> Misure di accompagnamento alle  Indicazioni Nazionali 2012 per la  Scuola dell’Infanzia e del I ciclo  Progetto  “Atella … e non solo”</vt:lpstr>
      <vt:lpstr>Progetto  “Atella … e non solo”  Scuola-polo:   I.C. “…” Orta di Atella (CE)  Collaborazione didattica: Università degli Studi di Salerno Dipartimento DISUFF Prof. Maurizio Sibilio  Scuole afferenti: - Orta di Atella - Sant’Arpino - Carinaro - succivo  </vt:lpstr>
      <vt:lpstr>    - Scuola dell’infanzia Orta di Atella –2 sezioni - Scuola primaria Orta di Atella –  4 classi prime  - Scuola secondaria di I grado Orta di Atella –4  classi - Scuola  «S. Arpino» – 2 classi prime,2  sezioni sc. Infanzia,2 classi sc.sec.1°grado - Scuola succivo – 2 sezioni sc. Infanzia ,2  classi prime - Scuola carinaro- 2 sez. sc.infanzia - 2 classi prime-2 classi sc.sec.1°grado Scuola paritaria «Magilandia» 1 sezione  </vt:lpstr>
      <vt:lpstr>Progetto “Atella … e non solo”</vt:lpstr>
      <vt:lpstr>Progetto “Atella … e non solo”</vt:lpstr>
      <vt:lpstr>Progetto “Atella … e non solo”</vt:lpstr>
      <vt:lpstr>Progetto “Atella … e non solo”</vt:lpstr>
      <vt:lpstr>Indicazioni Nazionali 2012</vt:lpstr>
      <vt:lpstr>Indicazioni Nazionali 2012</vt:lpstr>
      <vt:lpstr>Indicazioni Nazionali 2012</vt:lpstr>
      <vt:lpstr>Indicazioni Nazionali 2012</vt:lpstr>
      <vt:lpstr>Indicazioni Nazionali 2012</vt:lpstr>
      <vt:lpstr>Indicazioni Nazionali 2012</vt:lpstr>
      <vt:lpstr>Indicazioni Nazionali 2012</vt:lpstr>
      <vt:lpstr>Primo ciclo - Matematica</vt:lpstr>
      <vt:lpstr>Primo ciclo - Matematica</vt:lpstr>
      <vt:lpstr>Primo ciclo - Matematica</vt:lpstr>
      <vt:lpstr>Primo ciclo - Matematica</vt:lpstr>
      <vt:lpstr>Progetto “Atella … e non solo”</vt:lpstr>
      <vt:lpstr>Progetto “Atella … e non solo”</vt:lpstr>
      <vt:lpstr>Progetto “Atella … e non solo”</vt:lpstr>
      <vt:lpstr>Progetto “Atella … e non solo”</vt:lpstr>
      <vt:lpstr>Progetto “Atella … e non solo”</vt:lpstr>
      <vt:lpstr>Progetto “Atella … e non solo”</vt:lpstr>
      <vt:lpstr>Progetto “Atella … e non solo”</vt:lpstr>
      <vt:lpstr>Progetto “Atella … e non solo”</vt:lpstr>
      <vt:lpstr>Progetto “Atella … e non solo”</vt:lpstr>
      <vt:lpstr>Progetto “Atella … e non solo”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Lello</dc:creator>
  <cp:lastModifiedBy>user</cp:lastModifiedBy>
  <cp:revision>29</cp:revision>
  <dcterms:created xsi:type="dcterms:W3CDTF">2014-11-06T16:18:17Z</dcterms:created>
  <dcterms:modified xsi:type="dcterms:W3CDTF">2014-11-25T21:24:58Z</dcterms:modified>
</cp:coreProperties>
</file>